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327" r:id="rId3"/>
    <p:sldId id="279" r:id="rId4"/>
    <p:sldId id="257" r:id="rId5"/>
    <p:sldId id="330" r:id="rId6"/>
    <p:sldId id="258" r:id="rId7"/>
    <p:sldId id="278" r:id="rId8"/>
    <p:sldId id="280" r:id="rId9"/>
    <p:sldId id="281" r:id="rId10"/>
    <p:sldId id="273" r:id="rId11"/>
    <p:sldId id="282" r:id="rId12"/>
    <p:sldId id="295" r:id="rId13"/>
    <p:sldId id="284" r:id="rId14"/>
    <p:sldId id="286" r:id="rId15"/>
    <p:sldId id="287" r:id="rId16"/>
    <p:sldId id="289" r:id="rId17"/>
    <p:sldId id="291" r:id="rId18"/>
    <p:sldId id="292" r:id="rId19"/>
    <p:sldId id="274" r:id="rId20"/>
    <p:sldId id="293" r:id="rId21"/>
    <p:sldId id="297" r:id="rId22"/>
    <p:sldId id="263" r:id="rId23"/>
    <p:sldId id="298" r:id="rId24"/>
    <p:sldId id="305" r:id="rId25"/>
    <p:sldId id="306" r:id="rId26"/>
    <p:sldId id="300" r:id="rId27"/>
    <p:sldId id="301" r:id="rId28"/>
    <p:sldId id="302" r:id="rId29"/>
    <p:sldId id="303" r:id="rId30"/>
    <p:sldId id="304" r:id="rId31"/>
    <p:sldId id="307" r:id="rId32"/>
    <p:sldId id="308" r:id="rId33"/>
    <p:sldId id="309" r:id="rId34"/>
    <p:sldId id="311" r:id="rId35"/>
    <p:sldId id="310" r:id="rId36"/>
    <p:sldId id="318" r:id="rId37"/>
    <p:sldId id="312" r:id="rId38"/>
    <p:sldId id="313" r:id="rId39"/>
    <p:sldId id="314" r:id="rId40"/>
    <p:sldId id="316" r:id="rId41"/>
    <p:sldId id="315" r:id="rId42"/>
    <p:sldId id="317" r:id="rId43"/>
    <p:sldId id="320" r:id="rId44"/>
    <p:sldId id="321" r:id="rId45"/>
    <p:sldId id="268" r:id="rId46"/>
    <p:sldId id="331" r:id="rId47"/>
    <p:sldId id="333" r:id="rId48"/>
    <p:sldId id="335" r:id="rId49"/>
    <p:sldId id="340" r:id="rId50"/>
    <p:sldId id="341" r:id="rId51"/>
    <p:sldId id="323" r:id="rId52"/>
    <p:sldId id="337" r:id="rId53"/>
    <p:sldId id="339" r:id="rId54"/>
    <p:sldId id="338" r:id="rId55"/>
    <p:sldId id="325" r:id="rId56"/>
    <p:sldId id="326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9812" autoAdjust="0"/>
    <p:restoredTop sz="94660"/>
  </p:normalViewPr>
  <p:slideViewPr>
    <p:cSldViewPr>
      <p:cViewPr varScale="1">
        <p:scale>
          <a:sx n="68" d="100"/>
          <a:sy n="68" d="100"/>
        </p:scale>
        <p:origin x="-168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1/21/2016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1/21/2016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1/21/2016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1/21/2016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1D8BD707-D9CF-40AE-B4C6-C98DA3205C09}" type="datetimeFigureOut">
              <a:rPr lang="en-US" smtClean="0"/>
              <a:pPr/>
              <a:t>1/21/2016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 Injuries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40000" lnSpcReduction="20000"/>
          </a:bodyPr>
          <a:lstStyle/>
          <a:p>
            <a:pPr>
              <a:buNone/>
            </a:pPr>
            <a:r>
              <a:rPr lang="en-US" sz="6600" u="sng" dirty="0" smtClean="0">
                <a:latin typeface="Times New Roman" pitchFamily="18" charset="0"/>
                <a:cs typeface="Times New Roman" pitchFamily="18" charset="0"/>
              </a:rPr>
              <a:t>Objectives</a:t>
            </a:r>
          </a:p>
          <a:p>
            <a:pPr>
              <a:buNone/>
            </a:pPr>
            <a:endParaRPr lang="en-US" sz="6600" u="sng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At the end of this lecture the medical student should be able to </a:t>
            </a:r>
          </a:p>
          <a:p>
            <a:pPr>
              <a:buNone/>
            </a:pPr>
            <a:endParaRPr lang="en-US" sz="6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Understand the mechanism of causation of head injuries</a:t>
            </a:r>
          </a:p>
          <a:p>
            <a:pPr>
              <a:buNone/>
            </a:pPr>
            <a:endParaRPr lang="en-US" sz="6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To describe head injuries in sequence from outside to interior</a:t>
            </a:r>
          </a:p>
          <a:p>
            <a:pPr>
              <a:buFont typeface="Wingdings" pitchFamily="2" charset="2"/>
              <a:buChar char="§"/>
            </a:pPr>
            <a:endParaRPr lang="en-US" sz="6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  </a:t>
            </a:r>
            <a:endParaRPr lang="en-US" sz="6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Scalp contusion</a:t>
            </a:r>
            <a:endParaRPr lang="en-US" dirty="0"/>
          </a:p>
        </p:txBody>
      </p:sp>
      <p:pic>
        <p:nvPicPr>
          <p:cNvPr id="1026" name="Picture 2" descr="C:\Users\parani\Desktop\Picture1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43911" y="1600200"/>
            <a:ext cx="5891128" cy="4495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Scalp lacerations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8156448" cy="4800600"/>
          </a:xfrm>
        </p:spPr>
        <p:txBody>
          <a:bodyPr>
            <a:noAutofit/>
          </a:bodyPr>
          <a:lstStyle/>
          <a:p>
            <a:r>
              <a:rPr lang="en-US" sz="3200" dirty="0" smtClean="0"/>
              <a:t>Lacerated by an impact due to the underlying rigid skull</a:t>
            </a:r>
          </a:p>
          <a:p>
            <a:r>
              <a:rPr lang="en-US" sz="3200" dirty="0" smtClean="0"/>
              <a:t>Blow from an instrument (hammer), fall against a hard object, impact against a blunt object cause a sharply defined split</a:t>
            </a:r>
          </a:p>
          <a:p>
            <a:r>
              <a:rPr lang="en-US" sz="3200" dirty="0" smtClean="0"/>
              <a:t>Can be mistaken for an incised wound</a:t>
            </a:r>
          </a:p>
          <a:p>
            <a:r>
              <a:rPr lang="en-US" sz="3200" dirty="0" smtClean="0"/>
              <a:t>Wound edges will show a narrow zone of bruising, hairs and fibrous strands crossing the depths of the wound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xmlns="" val="4038525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parani\Desktop\images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95400" y="228600"/>
            <a:ext cx="6553200" cy="6400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907782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Scalp injuries – Blunt force trauma </a:t>
            </a:r>
            <a:endParaRPr lang="en-US" dirty="0"/>
          </a:p>
        </p:txBody>
      </p:sp>
      <p:pic>
        <p:nvPicPr>
          <p:cNvPr id="6146" name="Picture 2" descr="G:\Picture5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92275" y="1600200"/>
            <a:ext cx="5994400" cy="4495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014494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Scalp lacerations – Blow with an hammer </a:t>
            </a:r>
            <a:endParaRPr lang="en-US" dirty="0"/>
          </a:p>
        </p:txBody>
      </p:sp>
      <p:pic>
        <p:nvPicPr>
          <p:cNvPr id="4098" name="Picture 2" descr="G:\1856_102_70-stellate-skull-fracture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362200" y="1600200"/>
            <a:ext cx="4191000" cy="5257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831405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Scalp lacerations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sz="4000" dirty="0" smtClean="0"/>
              <a:t>Stellate – blunt rod</a:t>
            </a:r>
          </a:p>
          <a:p>
            <a:r>
              <a:rPr lang="en-US" sz="4000" dirty="0" smtClean="0"/>
              <a:t>Linear – rod like objects</a:t>
            </a:r>
          </a:p>
          <a:p>
            <a:r>
              <a:rPr lang="en-US" sz="4000" dirty="0" smtClean="0"/>
              <a:t>Y shaped- rod with a rounded end</a:t>
            </a:r>
          </a:p>
          <a:p>
            <a:r>
              <a:rPr lang="en-US" sz="4000" dirty="0" smtClean="0"/>
              <a:t>Curved – blunt weapon with an edge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xmlns="" val="3039360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Incised wounds</a:t>
            </a:r>
            <a:endParaRPr lang="en-US" dirty="0"/>
          </a:p>
        </p:txBody>
      </p:sp>
      <p:pic>
        <p:nvPicPr>
          <p:cNvPr id="2050" name="Picture 2" descr="G:\Picture1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95394" y="1600200"/>
            <a:ext cx="5988162" cy="4495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766615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Incised wounds</a:t>
            </a:r>
            <a:endParaRPr lang="en-US" dirty="0"/>
          </a:p>
        </p:txBody>
      </p:sp>
      <p:pic>
        <p:nvPicPr>
          <p:cNvPr id="6" name="Content Placeholder 5" descr="C:\Users\parani\Desktop\Picture1.jpg"/>
          <p:cNvPicPr>
            <a:picLocks noGrp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671628" y="1600200"/>
            <a:ext cx="4035694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588704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Incised wounds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Slashed cut</a:t>
            </a:r>
          </a:p>
          <a:p>
            <a:r>
              <a:rPr lang="en-US" sz="3600" dirty="0" smtClean="0"/>
              <a:t>Cut hair</a:t>
            </a:r>
          </a:p>
          <a:p>
            <a:r>
              <a:rPr lang="en-US" sz="3600" dirty="0" smtClean="0"/>
              <a:t>Cut underlying tissues and bones</a:t>
            </a:r>
          </a:p>
          <a:p>
            <a:r>
              <a:rPr lang="en-US" sz="3600" dirty="0" smtClean="0"/>
              <a:t>Regular margins</a:t>
            </a:r>
          </a:p>
          <a:p>
            <a:r>
              <a:rPr lang="en-US" sz="3600" dirty="0" smtClean="0"/>
              <a:t>Cut ends showing tailing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xmlns="" val="1334563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Firearm injuries</a:t>
            </a:r>
            <a:endParaRPr lang="en-US" dirty="0"/>
          </a:p>
        </p:txBody>
      </p:sp>
      <p:pic>
        <p:nvPicPr>
          <p:cNvPr id="2050" name="Picture 2" descr="C:\Users\parani\Desktop\Picture2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51521" y="1600200"/>
            <a:ext cx="4875653" cy="384115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parani\Desktop\5917971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304800"/>
            <a:ext cx="7924800" cy="6553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Firearm injuries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Perforating lacerations</a:t>
            </a:r>
          </a:p>
          <a:p>
            <a:r>
              <a:rPr lang="en-US" sz="3600" dirty="0" smtClean="0"/>
              <a:t>Other features depending on entry, exit and range of firearm injuries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xmlns="" val="952404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Skull Fractures – Forensic anatomy</a:t>
            </a:r>
            <a:endParaRPr lang="en-US" dirty="0"/>
          </a:p>
        </p:txBody>
      </p:sp>
      <p:pic>
        <p:nvPicPr>
          <p:cNvPr id="4" name="Picture 2" descr="G:\Gray's_Anatomy_Scalp_Layers.pn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76400" y="1524000"/>
            <a:ext cx="6172200" cy="5105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25577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Forensic Anatomy - Skull</a:t>
            </a:r>
            <a:endParaRPr lang="en-US" dirty="0"/>
          </a:p>
        </p:txBody>
      </p:sp>
      <p:pic>
        <p:nvPicPr>
          <p:cNvPr id="7170" name="Picture 2" descr="C:\Users\parani\Desktop\DSCN1408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2019300"/>
            <a:ext cx="5791199" cy="4533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Mechanism of skull fractures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500" dirty="0" smtClean="0"/>
              <a:t>Impact causes distortion</a:t>
            </a:r>
          </a:p>
          <a:p>
            <a:r>
              <a:rPr lang="en-US" sz="3500" dirty="0" smtClean="0"/>
              <a:t>Skull can withstand slight distortion but if this exceeds a certain limit fracture occurs</a:t>
            </a:r>
          </a:p>
          <a:p>
            <a:r>
              <a:rPr lang="en-US" sz="3500" dirty="0" smtClean="0"/>
              <a:t>Skull fractures themselves are not fatal</a:t>
            </a:r>
          </a:p>
          <a:p>
            <a:r>
              <a:rPr lang="en-US" sz="3500" dirty="0" smtClean="0"/>
              <a:t>Damage to the cranial contents is fatal</a:t>
            </a:r>
          </a:p>
          <a:p>
            <a:r>
              <a:rPr lang="en-US" sz="3500" dirty="0" smtClean="0"/>
              <a:t>Fractured skull is an indication that a severe force was applied</a:t>
            </a:r>
          </a:p>
          <a:p>
            <a:pPr lvl="0">
              <a:buClr>
                <a:srgbClr val="DD8047"/>
              </a:buClr>
            </a:pPr>
            <a:r>
              <a:rPr lang="en-US" sz="3500" dirty="0" smtClean="0"/>
              <a:t>Often indicate the position and nature of the head injury</a:t>
            </a:r>
          </a:p>
          <a:p>
            <a:pPr lvl="0">
              <a:buClr>
                <a:srgbClr val="DD8047"/>
              </a:buClr>
            </a:pPr>
            <a:r>
              <a:rPr lang="en-US" sz="3500" dirty="0" smtClean="0">
                <a:solidFill>
                  <a:prstClr val="black"/>
                </a:solidFill>
              </a:rPr>
              <a:t>Fracture </a:t>
            </a:r>
            <a:r>
              <a:rPr lang="en-US" sz="3500" dirty="0">
                <a:solidFill>
                  <a:prstClr val="black"/>
                </a:solidFill>
              </a:rPr>
              <a:t>usually corresponds to the point of impact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52343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Struck hoop illustration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95400" y="1752600"/>
            <a:ext cx="2526774" cy="4495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76800" y="3200400"/>
            <a:ext cx="4038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42308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Struck hoop analogy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47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GB" sz="6000" dirty="0">
                <a:solidFill>
                  <a:srgbClr val="333333"/>
                </a:solidFill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Impact makes skull deformed, intrustion and </a:t>
            </a:r>
            <a:r>
              <a:rPr lang="en-GB" sz="6000" dirty="0" smtClean="0">
                <a:solidFill>
                  <a:srgbClr val="333333"/>
                </a:solidFill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extrusion</a:t>
            </a:r>
            <a:endParaRPr lang="en-GB" sz="6000" dirty="0">
              <a:solidFill>
                <a:srgbClr val="333333"/>
              </a:solidFill>
              <a:latin typeface="Times New Roman" panose="02020603050405020304" pitchFamily="18" charset="0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GB" sz="6000" dirty="0">
                <a:solidFill>
                  <a:srgbClr val="333333"/>
                </a:solidFill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skull is more susceptible to traction forces than </a:t>
            </a:r>
            <a:r>
              <a:rPr lang="en-GB" sz="6000" dirty="0" smtClean="0">
                <a:solidFill>
                  <a:srgbClr val="333333"/>
                </a:solidFill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compression so that convexities tend to fracture during the distortion of the ‘struck hoop’.</a:t>
            </a:r>
            <a:endParaRPr lang="en-GB" sz="6000" dirty="0">
              <a:solidFill>
                <a:srgbClr val="333333"/>
              </a:solidFill>
              <a:latin typeface="Times New Roman" panose="02020603050405020304" pitchFamily="18" charset="0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GB" sz="6000" dirty="0">
                <a:solidFill>
                  <a:srgbClr val="333333"/>
                </a:solidFill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Break do not start at the point of impact, but initiated at a distance due to </a:t>
            </a:r>
            <a:r>
              <a:rPr lang="en-GB" sz="6000" dirty="0" smtClean="0">
                <a:solidFill>
                  <a:srgbClr val="333333"/>
                </a:solidFill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the compensatory </a:t>
            </a:r>
            <a:r>
              <a:rPr lang="en-GB" sz="6000" dirty="0">
                <a:solidFill>
                  <a:srgbClr val="333333"/>
                </a:solidFill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deformation and usually run back towards the impact site. </a:t>
            </a:r>
          </a:p>
          <a:p>
            <a:pPr marL="0" indent="0">
              <a:buNone/>
            </a:pPr>
            <a:r>
              <a:rPr lang="en-GB" sz="60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/>
            </a:r>
            <a:br>
              <a:rPr lang="en-GB" sz="60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</a:br>
            <a:endParaRPr lang="en-US" sz="6000" dirty="0">
              <a:latin typeface="Times New Roman" panose="02020603050405020304" pitchFamily="18" charset="0"/>
              <a:ea typeface="Batang" panose="0203060000010101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576566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Hinge Fracture</a:t>
            </a:r>
            <a:endParaRPr lang="en-US" dirty="0"/>
          </a:p>
        </p:txBody>
      </p:sp>
      <p:pic>
        <p:nvPicPr>
          <p:cNvPr id="4" name="Picture 2" descr="C:\Users\parani\Desktop\Lecture on 11.10.2013\Regional injuries 1\BaseofSkullInjury02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514600" y="1600200"/>
            <a:ext cx="4114800" cy="4800600"/>
          </a:xfrm>
          <a:noFill/>
        </p:spPr>
      </p:pic>
    </p:spTree>
    <p:extLst>
      <p:ext uri="{BB962C8B-B14F-4D97-AF65-F5344CB8AC3E}">
        <p14:creationId xmlns:p14="http://schemas.microsoft.com/office/powerpoint/2010/main" xmlns="" val="2083488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Hinge Fracture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8156448" cy="4876800"/>
          </a:xfrm>
        </p:spPr>
        <p:txBody>
          <a:bodyPr>
            <a:noAutofit/>
          </a:bodyPr>
          <a:lstStyle/>
          <a:p>
            <a:r>
              <a:rPr lang="en-US" sz="3200" dirty="0" smtClean="0"/>
              <a:t>Blow or fall on the top or side of the head causing linear fractures commonly rundown the temparo-parietal plates.</a:t>
            </a:r>
          </a:p>
          <a:p>
            <a:r>
              <a:rPr lang="en-US" sz="3200" dirty="0" smtClean="0"/>
              <a:t>These fractures run across the base of the skull often in the middle cranial fossae and pituitary fossae.</a:t>
            </a:r>
          </a:p>
          <a:p>
            <a:r>
              <a:rPr lang="en-US" sz="3200" dirty="0" smtClean="0"/>
              <a:t>These base of the skull fractures may separate the base of skull into two halves called the ‘hinge fracture.’ Eg: RTA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xmlns="" val="1741397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Depressed Fracture</a:t>
            </a:r>
            <a:endParaRPr lang="en-US" dirty="0"/>
          </a:p>
        </p:txBody>
      </p:sp>
      <p:pic>
        <p:nvPicPr>
          <p:cNvPr id="4" name="Picture 2" descr="C:\Users\parani\Desktop\Picture3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842017" y="1600200"/>
            <a:ext cx="5694915" cy="4495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6119097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Depressed fracture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Due to a focal impact which drives the fragments inside</a:t>
            </a:r>
          </a:p>
          <a:p>
            <a:r>
              <a:rPr lang="en-US" sz="3600" dirty="0" smtClean="0"/>
              <a:t>Caused by weapons with a small striking surface eg; hammer</a:t>
            </a:r>
          </a:p>
          <a:p>
            <a:r>
              <a:rPr lang="en-US" sz="3600" dirty="0" smtClean="0"/>
              <a:t>May damage the meninges, vessels or brain tissue</a:t>
            </a:r>
          </a:p>
          <a:p>
            <a:r>
              <a:rPr lang="en-US" sz="3600" dirty="0" smtClean="0"/>
              <a:t>Later may gives rise to traumatic epilepsy</a:t>
            </a:r>
          </a:p>
          <a:p>
            <a:endParaRPr lang="en-US" sz="3600" dirty="0" smtClean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xmlns="" val="263210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Causation of head injuries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600200"/>
            <a:ext cx="8232648" cy="4800600"/>
          </a:xfrm>
        </p:spPr>
        <p:txBody>
          <a:bodyPr>
            <a:noAutofit/>
          </a:bodyPr>
          <a:lstStyle/>
          <a:p>
            <a:r>
              <a:rPr lang="en-US" sz="3600" dirty="0" smtClean="0"/>
              <a:t>Direct trauma – assault with club, fall from height, road traffic accidents</a:t>
            </a:r>
          </a:p>
          <a:p>
            <a:r>
              <a:rPr lang="en-US" sz="3600" dirty="0" smtClean="0"/>
              <a:t>Indirect trauma – due to transmitted force ( blow to the chin, fall from height with feet striking the ground)</a:t>
            </a:r>
          </a:p>
          <a:p>
            <a:r>
              <a:rPr lang="en-US" sz="3600" dirty="0" smtClean="0"/>
              <a:t>Acceleration, Deceleration movement of the head</a:t>
            </a:r>
          </a:p>
          <a:p>
            <a:r>
              <a:rPr lang="en-US" sz="3600" dirty="0" smtClean="0"/>
              <a:t>Violent shaking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xmlns="" val="22973090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Mosaic or spider’s web fracture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Depressed or not fractures from a focal impact may show radiating lines</a:t>
            </a:r>
          </a:p>
          <a:p>
            <a:r>
              <a:rPr lang="en-US" dirty="0" smtClean="0"/>
              <a:t>Sometimes joined by concentric circles in a ‘spider web’ pattern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43400" y="3505200"/>
            <a:ext cx="4267200" cy="32003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3568700"/>
            <a:ext cx="352425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922491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Ring Fracture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Fall from height on to the top of the head or to the feet ‘ring fracture’ may be seen</a:t>
            </a:r>
          </a:p>
          <a:p>
            <a:r>
              <a:rPr lang="en-US" dirty="0" smtClean="0"/>
              <a:t>Encircles the foramen magnum due to the skull and cervical spine being forced together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00400" y="3505200"/>
            <a:ext cx="2971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272333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Contre-coup fractures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Seen in roof of orbits, and ethmoidal plates following occipital impacts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122" name="Picture 2" descr="C:\Users\parani\Desktop\tmp4A7_thumb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590800"/>
            <a:ext cx="7848600" cy="38195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017069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Intracranial haemorrhage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Extra dural haemorrhage</a:t>
            </a:r>
          </a:p>
          <a:p>
            <a:r>
              <a:rPr lang="en-US" sz="4000" dirty="0" smtClean="0"/>
              <a:t>Sub dural haemorrhage</a:t>
            </a:r>
          </a:p>
          <a:p>
            <a:r>
              <a:rPr lang="en-US" sz="4000" dirty="0" smtClean="0"/>
              <a:t>Sub arachnoid haemorrhage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xmlns="" val="27581694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brain membranes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7800" y="1371600"/>
            <a:ext cx="6629400" cy="4953000"/>
          </a:xfrm>
        </p:spPr>
      </p:pic>
    </p:spTree>
    <p:extLst>
      <p:ext uri="{BB962C8B-B14F-4D97-AF65-F5344CB8AC3E}">
        <p14:creationId xmlns:p14="http://schemas.microsoft.com/office/powerpoint/2010/main" xmlns="" val="28793211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Extradural haemorrhage</a:t>
            </a:r>
            <a:endParaRPr lang="en-US" dirty="0"/>
          </a:p>
        </p:txBody>
      </p:sp>
      <p:pic>
        <p:nvPicPr>
          <p:cNvPr id="1026" name="Picture 2" descr="G:\Picture1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76400" y="1828800"/>
            <a:ext cx="5994400" cy="4495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5981597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Heat haematoma ( Post mortem artefact)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92275" y="1600200"/>
            <a:ext cx="5994400" cy="4495800"/>
          </a:xfrm>
        </p:spPr>
      </p:pic>
    </p:spTree>
    <p:extLst>
      <p:ext uri="{BB962C8B-B14F-4D97-AF65-F5344CB8AC3E}">
        <p14:creationId xmlns:p14="http://schemas.microsoft.com/office/powerpoint/2010/main" xmlns="" val="28641884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Extradural haemorrhage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 smtClean="0"/>
              <a:t>Usually associated with a fracture of the skull</a:t>
            </a:r>
          </a:p>
          <a:p>
            <a:r>
              <a:rPr lang="en-US" sz="3200" dirty="0" smtClean="0"/>
              <a:t>Blood escapes from a meningeal artery</a:t>
            </a:r>
          </a:p>
          <a:p>
            <a:r>
              <a:rPr lang="en-US" sz="3200" dirty="0" smtClean="0"/>
              <a:t>Blood forms a haematoma which strips away the dura from the skull to form a space occupying lesion (SOL)   </a:t>
            </a:r>
          </a:p>
          <a:p>
            <a:r>
              <a:rPr lang="en-US" sz="3200" dirty="0" smtClean="0"/>
              <a:t> Flattening of the underlying parietal lobe, cerebral oedema, hippocampal herniation and coning of the cerebellar tonsils can occur due to the SOL.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xmlns="" val="15673826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Clinical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Temporary concussion</a:t>
            </a:r>
          </a:p>
          <a:p>
            <a:r>
              <a:rPr lang="en-US" sz="4400" dirty="0" smtClean="0"/>
              <a:t>Lucid interval of consciousness</a:t>
            </a:r>
          </a:p>
          <a:p>
            <a:r>
              <a:rPr lang="en-US" sz="4400" dirty="0" smtClean="0"/>
              <a:t>Relapse into coma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xmlns="" val="23473506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Subdural haemorrhage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600200"/>
            <a:ext cx="8232648" cy="4648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/>
              <a:t>Acute </a:t>
            </a:r>
          </a:p>
          <a:p>
            <a:r>
              <a:rPr lang="en-US" dirty="0" smtClean="0"/>
              <a:t>Occurs in the absence of a fractured skull</a:t>
            </a:r>
          </a:p>
          <a:p>
            <a:r>
              <a:rPr lang="en-US" dirty="0" smtClean="0"/>
              <a:t>In infants it can occur solely from vigorous shaking</a:t>
            </a:r>
          </a:p>
          <a:p>
            <a:r>
              <a:rPr lang="en-US" dirty="0" smtClean="0"/>
              <a:t>Bleeding comes from the communicating veins which cross the subdural space </a:t>
            </a:r>
          </a:p>
          <a:p>
            <a:r>
              <a:rPr lang="en-US" dirty="0" smtClean="0"/>
              <a:t>Any rotational or shear force can tear the veins</a:t>
            </a:r>
          </a:p>
          <a:p>
            <a:pPr marL="0" indent="0">
              <a:buNone/>
            </a:pPr>
            <a:r>
              <a:rPr lang="en-US" u="sng" dirty="0" smtClean="0"/>
              <a:t>Chronic</a:t>
            </a:r>
          </a:p>
          <a:p>
            <a:pPr marL="0" indent="0">
              <a:buNone/>
            </a:pPr>
            <a:r>
              <a:rPr lang="en-US" dirty="0" smtClean="0"/>
              <a:t>In old persons may be found at autopsy as an incidental finding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8827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 injuries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sz="32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Scalp Injuries</a:t>
            </a:r>
          </a:p>
          <a:p>
            <a:pPr>
              <a:buFont typeface="Wingdings" pitchFamily="2" charset="2"/>
              <a:buChar char="§"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Skull fractures</a:t>
            </a:r>
          </a:p>
          <a:p>
            <a:pPr>
              <a:buFont typeface="Wingdings" pitchFamily="2" charset="2"/>
              <a:buChar char="§"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Intracranial haemorrhages</a:t>
            </a:r>
          </a:p>
          <a:p>
            <a:pPr>
              <a:buFont typeface="Wingdings" pitchFamily="2" charset="2"/>
              <a:buChar char="§"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Brain damage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Acute and Chronic subdural haematoma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739900"/>
            <a:ext cx="4454526" cy="3733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62500" y="1739900"/>
            <a:ext cx="43434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597915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 dural haemorrhage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u="sng" dirty="0" smtClean="0"/>
              <a:t>Chronic</a:t>
            </a:r>
          </a:p>
          <a:p>
            <a:pPr marL="0" indent="0">
              <a:buNone/>
            </a:pPr>
            <a:r>
              <a:rPr lang="en-US" sz="4000" dirty="0" smtClean="0"/>
              <a:t>A gelatinous membrane forms around the haematoma which may harden into a dense rubbery capsule in the chronic stages</a:t>
            </a:r>
          </a:p>
          <a:p>
            <a:pPr marL="0" indent="0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xmlns="" val="37374464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Subarachnoid haemorrhage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Common wherever brain damage has been caused</a:t>
            </a:r>
          </a:p>
          <a:p>
            <a:r>
              <a:rPr lang="en-US" dirty="0" smtClean="0"/>
              <a:t>May also occur without injury to the cerebral tissue</a:t>
            </a:r>
          </a:p>
          <a:p>
            <a:r>
              <a:rPr lang="en-US" dirty="0" smtClean="0"/>
              <a:t>Mostly pure subarachnoid bleeding is due to natural causes – ruptured berry aneurysm</a:t>
            </a:r>
          </a:p>
          <a:p>
            <a:r>
              <a:rPr lang="en-US" dirty="0" smtClean="0"/>
              <a:t>Traumatic subarachnoid haemorrhage – bleeding can occur from the vertebra-basilar vessels in the </a:t>
            </a:r>
            <a:r>
              <a:rPr lang="en-US" b="1" dirty="0" smtClean="0"/>
              <a:t>posterior cranial fossae </a:t>
            </a:r>
            <a:r>
              <a:rPr lang="en-US" dirty="0" smtClean="0"/>
              <a:t>where a person suffers a kick or heavy blow to the side of the neck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370777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 arachnoid haemorrhage</a:t>
            </a:r>
            <a:endParaRPr lang="en-US" dirty="0"/>
          </a:p>
        </p:txBody>
      </p:sp>
      <p:pic>
        <p:nvPicPr>
          <p:cNvPr id="1026" name="Picture 2" descr="C:\Users\parani\Desktop\DSCN1119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600200"/>
            <a:ext cx="6095999" cy="4800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7038133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Brain - Anatomy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250863" y="2019141"/>
            <a:ext cx="4877223" cy="36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285802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Brain - Anatomy</a:t>
            </a:r>
            <a:endParaRPr lang="en-US" dirty="0"/>
          </a:p>
        </p:txBody>
      </p:sp>
      <p:pic>
        <p:nvPicPr>
          <p:cNvPr id="2050" name="Picture 2" descr="C:\Users\parani\Desktop\DSCN0183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2275" y="1600200"/>
            <a:ext cx="5994400" cy="4495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parani\Desktop\photos_13509b4d-319d-4c99-a61e-a9bb457cf8b7.gif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85800" y="228600"/>
            <a:ext cx="7543799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Brain injuries - Cerebral oedema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 smtClean="0"/>
              <a:t>Common and a rapid sequel to head injury</a:t>
            </a:r>
          </a:p>
          <a:p>
            <a:r>
              <a:rPr lang="en-US" sz="3200" dirty="0" smtClean="0"/>
              <a:t>Cause death by raised intracranial pressure with secondary effects to the brain stem</a:t>
            </a:r>
          </a:p>
          <a:p>
            <a:r>
              <a:rPr lang="en-US" sz="3200" dirty="0" smtClean="0"/>
              <a:t>Gyri expand, sulci fill up resulting in the flattening of the cerebrum</a:t>
            </a:r>
          </a:p>
          <a:p>
            <a:r>
              <a:rPr lang="en-US" sz="3200" dirty="0" smtClean="0"/>
              <a:t>Cerebellum and brainstem are forced into the foramen magnum</a:t>
            </a:r>
          </a:p>
          <a:p>
            <a:r>
              <a:rPr lang="en-US" sz="3200" dirty="0" smtClean="0"/>
              <a:t>Hippocampal gyrus herniates through the opening in the tentorium cerebelli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686955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Cerebral oedema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0" y="1752600"/>
            <a:ext cx="5410200" cy="4800600"/>
          </a:xfrm>
        </p:spPr>
      </p:pic>
    </p:spTree>
    <p:extLst>
      <p:ext uri="{BB962C8B-B14F-4D97-AF65-F5344CB8AC3E}">
        <p14:creationId xmlns:p14="http://schemas.microsoft.com/office/powerpoint/2010/main" xmlns="" val="15299567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Diffuse Axonal Injury (DAI)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Lesions are due to shearing stresses within the soft brain substance</a:t>
            </a:r>
          </a:p>
          <a:p>
            <a:r>
              <a:rPr lang="en-US" dirty="0" smtClean="0"/>
              <a:t>Axons of neurons become broken and within hours spherical retraction balls form</a:t>
            </a:r>
          </a:p>
          <a:p>
            <a:r>
              <a:rPr lang="en-US" dirty="0" smtClean="0"/>
              <a:t>Demonstarble by special stains histologically</a:t>
            </a:r>
          </a:p>
          <a:p>
            <a:r>
              <a:rPr lang="en-US" dirty="0" smtClean="0"/>
              <a:t>Neurons may recover but many will degenerate</a:t>
            </a:r>
          </a:p>
          <a:p>
            <a:r>
              <a:rPr lang="en-US" dirty="0" smtClean="0"/>
              <a:t>Certain parts of the brain more prone to DAI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: Corpus callosum, parts of the cortex and brain stem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Scalp - Anatomy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S</a:t>
            </a:r>
            <a:r>
              <a:rPr lang="en-US" sz="4000" dirty="0" smtClean="0"/>
              <a:t>- Skin</a:t>
            </a:r>
          </a:p>
          <a:p>
            <a:pPr marL="0" indent="0">
              <a:buNone/>
            </a:pPr>
            <a:r>
              <a:rPr lang="en-US" sz="4000" dirty="0" smtClean="0"/>
              <a:t>C – Connective tissue</a:t>
            </a:r>
          </a:p>
          <a:p>
            <a:pPr marL="0" indent="0">
              <a:buNone/>
            </a:pPr>
            <a:r>
              <a:rPr lang="en-US" sz="4000" dirty="0" smtClean="0"/>
              <a:t>A- Aponeurosis</a:t>
            </a:r>
          </a:p>
          <a:p>
            <a:pPr marL="0" indent="0">
              <a:buNone/>
            </a:pPr>
            <a:r>
              <a:rPr lang="en-US" sz="4000" dirty="0" smtClean="0"/>
              <a:t>L – Loose areolar tissue</a:t>
            </a:r>
          </a:p>
          <a:p>
            <a:pPr marL="0" indent="0">
              <a:buNone/>
            </a:pPr>
            <a:r>
              <a:rPr lang="en-US" sz="4000" dirty="0" smtClean="0"/>
              <a:t>P - Pericranium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xmlns="" val="267489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arani\Desktop\axon-shear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5248275" cy="3067050"/>
          </a:xfrm>
          <a:prstGeom prst="rect">
            <a:avLst/>
          </a:prstGeom>
          <a:noFill/>
        </p:spPr>
      </p:pic>
      <p:pic>
        <p:nvPicPr>
          <p:cNvPr id="1027" name="Picture 3" descr="C:\Users\parani\Desktop\picture2132728645052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5200" y="3200400"/>
            <a:ext cx="5638800" cy="36576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Cerebral Contusion and laceration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 smtClean="0"/>
              <a:t>Mechanical damage to the brain substance and may occur anywhere in the cerebral hemisphere</a:t>
            </a:r>
          </a:p>
          <a:p>
            <a:r>
              <a:rPr lang="en-US" sz="3600" dirty="0" smtClean="0"/>
              <a:t>Depressed skull fractures or penetrating head injuries may directly injure the cortex</a:t>
            </a:r>
          </a:p>
          <a:p>
            <a:r>
              <a:rPr lang="en-US" sz="3600" dirty="0" smtClean="0"/>
              <a:t>Rotation, acceleration, deceleration are necessary for brain damage to occur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6407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Brain injuries</a:t>
            </a:r>
            <a:endParaRPr lang="en-US" dirty="0"/>
          </a:p>
        </p:txBody>
      </p:sp>
      <p:pic>
        <p:nvPicPr>
          <p:cNvPr id="4098" name="Picture 2" descr="C:\Users\parani\Desktop\DSCN0883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600200"/>
            <a:ext cx="6476999" cy="5029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Coup and </a:t>
            </a:r>
            <a:r>
              <a:rPr lang="en-US" dirty="0" err="1" smtClean="0"/>
              <a:t>contre</a:t>
            </a:r>
            <a:r>
              <a:rPr lang="en-US" dirty="0" smtClean="0"/>
              <a:t>-coup injuries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Coup injuries- they are found directly under the external injury</a:t>
            </a:r>
          </a:p>
          <a:p>
            <a:r>
              <a:rPr lang="en-US" dirty="0" err="1" smtClean="0"/>
              <a:t>Contre</a:t>
            </a:r>
            <a:r>
              <a:rPr lang="en-US" dirty="0" smtClean="0"/>
              <a:t>-coup injury – Injuries found opposite to the external point of impact. </a:t>
            </a:r>
          </a:p>
          <a:p>
            <a:r>
              <a:rPr lang="en-US" dirty="0" smtClean="0"/>
              <a:t>Greater severity than coup injuries and occurs when the head is free to move. </a:t>
            </a:r>
            <a:r>
              <a:rPr lang="en-US" dirty="0" err="1" smtClean="0"/>
              <a:t>Eg</a:t>
            </a:r>
            <a:r>
              <a:rPr lang="en-US" dirty="0" smtClean="0"/>
              <a:t>: Falling backwards</a:t>
            </a:r>
          </a:p>
          <a:p>
            <a:r>
              <a:rPr lang="en-US" dirty="0" smtClean="0"/>
              <a:t>Common in the frontal and temporal areas (apical and inferior surface)</a:t>
            </a:r>
          </a:p>
          <a:p>
            <a:r>
              <a:rPr lang="en-US" dirty="0" smtClean="0"/>
              <a:t>Often associated with a SAH and SDH</a:t>
            </a:r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parani\Desktop\B9780443103216000096_f009-003-9780443103216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762000"/>
            <a:ext cx="8305800" cy="5562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  <a:defRPr/>
            </a:pPr>
            <a:r>
              <a:rPr lang="en-US" sz="3200" dirty="0" smtClean="0"/>
              <a:t>Knight’s Forensic Pathology 3</a:t>
            </a:r>
            <a:r>
              <a:rPr lang="en-US" sz="3200" baseline="30000" dirty="0" smtClean="0"/>
              <a:t>rd</a:t>
            </a:r>
            <a:r>
              <a:rPr lang="en-US" sz="3200" dirty="0" smtClean="0"/>
              <a:t> edition</a:t>
            </a:r>
          </a:p>
          <a:p>
            <a:pPr>
              <a:buFont typeface="Wingdings" panose="05000000000000000000" pitchFamily="2" charset="2"/>
              <a:buChar char="§"/>
              <a:defRPr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en-US" sz="3200" dirty="0" smtClean="0"/>
              <a:t>Lecture Notes in Forensic Medicine Volume I</a:t>
            </a:r>
          </a:p>
          <a:p>
            <a:pPr marL="109537" indent="0">
              <a:buNone/>
              <a:defRPr/>
            </a:pPr>
            <a:r>
              <a:rPr lang="en-US" sz="3200" dirty="0" smtClean="0"/>
              <a:t>	By Dr. L.B.L.De Alwis</a:t>
            </a:r>
          </a:p>
          <a:p>
            <a:pPr>
              <a:buFont typeface="Wingdings" panose="05000000000000000000" pitchFamily="2" charset="2"/>
              <a:buChar char="§"/>
              <a:defRPr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en-US" sz="3200" dirty="0" smtClean="0"/>
              <a:t>Simpson’s Forensic Medicine by Bernard Knight</a:t>
            </a:r>
          </a:p>
          <a:p>
            <a:pPr>
              <a:buFont typeface="Wingdings" panose="05000000000000000000" pitchFamily="2" charset="2"/>
              <a:buChar char="§"/>
              <a:defRPr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en-US" sz="3200" dirty="0" smtClean="0"/>
              <a:t>The pathology of trauma by JK. Mason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9600" dirty="0" smtClean="0"/>
              <a:t>THANK YOU</a:t>
            </a:r>
            <a:endParaRPr lang="en-US" sz="9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Scalp - Anatomy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200" y="1674202"/>
            <a:ext cx="3695700" cy="321945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86200" y="2133600"/>
            <a:ext cx="5292969" cy="449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Scalp injuries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4000" dirty="0" smtClean="0"/>
              <a:t>Injuries may involve all or some layers</a:t>
            </a:r>
          </a:p>
          <a:p>
            <a:r>
              <a:rPr lang="en-US" sz="4000" dirty="0" smtClean="0"/>
              <a:t>Scalp is very vascular and bleeds profusely</a:t>
            </a:r>
          </a:p>
          <a:p>
            <a:pPr>
              <a:buNone/>
            </a:pPr>
            <a:r>
              <a:rPr lang="en-US" sz="4000" u="sng" dirty="0" smtClean="0"/>
              <a:t>Common injuries</a:t>
            </a:r>
          </a:p>
          <a:p>
            <a:pPr>
              <a:buFontTx/>
              <a:buChar char="-"/>
            </a:pPr>
            <a:r>
              <a:rPr lang="en-US" sz="4000" dirty="0" smtClean="0"/>
              <a:t>Abrasions</a:t>
            </a:r>
          </a:p>
          <a:p>
            <a:pPr>
              <a:buFontTx/>
              <a:buChar char="-"/>
            </a:pPr>
            <a:r>
              <a:rPr lang="en-US" sz="4000" dirty="0" smtClean="0"/>
              <a:t>Contusions</a:t>
            </a:r>
          </a:p>
          <a:p>
            <a:pPr>
              <a:buFontTx/>
              <a:buChar char="-"/>
            </a:pPr>
            <a:r>
              <a:rPr lang="en-US" sz="4000" dirty="0" smtClean="0"/>
              <a:t>Lacerations</a:t>
            </a:r>
          </a:p>
          <a:p>
            <a:pPr>
              <a:buFontTx/>
              <a:buChar char="-"/>
            </a:pPr>
            <a:r>
              <a:rPr lang="en-US" sz="4000" dirty="0" smtClean="0"/>
              <a:t>Incised wounds</a:t>
            </a:r>
          </a:p>
          <a:p>
            <a:pPr>
              <a:buFontTx/>
              <a:buChar char="-"/>
            </a:pPr>
            <a:r>
              <a:rPr lang="en-US" sz="4000" dirty="0" smtClean="0"/>
              <a:t>Fire arm injuries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xmlns="" val="3988965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Abrasions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Less due to the head hair</a:t>
            </a:r>
          </a:p>
          <a:p>
            <a:r>
              <a:rPr lang="en-US" sz="3200" dirty="0" smtClean="0"/>
              <a:t>Seen in bald persons and friction between scalp and a rough surface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57800" y="3124200"/>
            <a:ext cx="388620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22453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Scalp Contusions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8156448" cy="4876800"/>
          </a:xfrm>
        </p:spPr>
        <p:txBody>
          <a:bodyPr>
            <a:noAutofit/>
          </a:bodyPr>
          <a:lstStyle/>
          <a:p>
            <a:r>
              <a:rPr lang="en-US" sz="3200" dirty="0" smtClean="0"/>
              <a:t>Difficult to detect until the hair is removed</a:t>
            </a:r>
          </a:p>
          <a:p>
            <a:r>
              <a:rPr lang="en-US" sz="3200" dirty="0" smtClean="0"/>
              <a:t>Appear between the aponeurosis and the skin</a:t>
            </a:r>
          </a:p>
          <a:p>
            <a:r>
              <a:rPr lang="en-US" sz="3200" dirty="0" smtClean="0"/>
              <a:t>Marked swelling is a common feature of extensive bruising</a:t>
            </a:r>
          </a:p>
          <a:p>
            <a:r>
              <a:rPr lang="en-US" sz="3200" dirty="0" smtClean="0"/>
              <a:t>Bruise under the anterior scalp may slide down to appear in the orbit (Black eye)</a:t>
            </a:r>
          </a:p>
          <a:p>
            <a:r>
              <a:rPr lang="en-US" sz="3200" dirty="0" smtClean="0"/>
              <a:t>Shape of an inflicting weapon is poorly produced in the scalp due to the padding effect of hair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xmlns="" val="29552982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609</TotalTime>
  <Words>1189</Words>
  <Application>Microsoft Office PowerPoint</Application>
  <PresentationFormat>On-screen Show (4:3)</PresentationFormat>
  <Paragraphs>178</Paragraphs>
  <Slides>56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Median</vt:lpstr>
      <vt:lpstr>Head Injuries</vt:lpstr>
      <vt:lpstr>Slide 2</vt:lpstr>
      <vt:lpstr>Causation of head injuries</vt:lpstr>
      <vt:lpstr>Head injuries</vt:lpstr>
      <vt:lpstr>Scalp - Anatomy</vt:lpstr>
      <vt:lpstr>Scalp - Anatomy</vt:lpstr>
      <vt:lpstr>Scalp injuries</vt:lpstr>
      <vt:lpstr>Abrasions</vt:lpstr>
      <vt:lpstr>Scalp Contusions</vt:lpstr>
      <vt:lpstr>Scalp contusion</vt:lpstr>
      <vt:lpstr>Scalp lacerations</vt:lpstr>
      <vt:lpstr>Slide 12</vt:lpstr>
      <vt:lpstr>Scalp injuries – Blunt force trauma </vt:lpstr>
      <vt:lpstr>Scalp lacerations – Blow with an hammer </vt:lpstr>
      <vt:lpstr>Scalp lacerations</vt:lpstr>
      <vt:lpstr>Incised wounds</vt:lpstr>
      <vt:lpstr>Incised wounds</vt:lpstr>
      <vt:lpstr>Incised wounds</vt:lpstr>
      <vt:lpstr>Firearm injuries</vt:lpstr>
      <vt:lpstr>Firearm injuries</vt:lpstr>
      <vt:lpstr>Skull Fractures – Forensic anatomy</vt:lpstr>
      <vt:lpstr>Forensic Anatomy - Skull</vt:lpstr>
      <vt:lpstr>Mechanism of skull fractures</vt:lpstr>
      <vt:lpstr>Struck hoop illustration</vt:lpstr>
      <vt:lpstr>Struck hoop analogy</vt:lpstr>
      <vt:lpstr>Hinge Fracture</vt:lpstr>
      <vt:lpstr>Hinge Fracture</vt:lpstr>
      <vt:lpstr>Depressed Fracture</vt:lpstr>
      <vt:lpstr>Depressed fracture</vt:lpstr>
      <vt:lpstr>Mosaic or spider’s web fracture</vt:lpstr>
      <vt:lpstr>Ring Fracture</vt:lpstr>
      <vt:lpstr>Contre-coup fractures</vt:lpstr>
      <vt:lpstr>Intracranial haemorrhage</vt:lpstr>
      <vt:lpstr>Anatomy of brain membranes</vt:lpstr>
      <vt:lpstr>Extradural haemorrhage</vt:lpstr>
      <vt:lpstr>Heat haematoma ( Post mortem artefact)</vt:lpstr>
      <vt:lpstr>Extradural haemorrhage</vt:lpstr>
      <vt:lpstr>Clinical picture</vt:lpstr>
      <vt:lpstr>Subdural haemorrhage</vt:lpstr>
      <vt:lpstr>Acute and Chronic subdural haematoma</vt:lpstr>
      <vt:lpstr>Sub dural haemorrhage</vt:lpstr>
      <vt:lpstr>Subarachnoid haemorrhage</vt:lpstr>
      <vt:lpstr>Sub arachnoid haemorrhage</vt:lpstr>
      <vt:lpstr>Brain - Anatomy</vt:lpstr>
      <vt:lpstr>Normal Brain - Anatomy</vt:lpstr>
      <vt:lpstr>Slide 46</vt:lpstr>
      <vt:lpstr>Brain injuries - Cerebral oedema</vt:lpstr>
      <vt:lpstr>Cerebral oedema</vt:lpstr>
      <vt:lpstr>Diffuse Axonal Injury (DAI)</vt:lpstr>
      <vt:lpstr>Slide 50</vt:lpstr>
      <vt:lpstr>Cerebral Contusion and laceration</vt:lpstr>
      <vt:lpstr>Brain injuries</vt:lpstr>
      <vt:lpstr>Coup and contre-coup injuries</vt:lpstr>
      <vt:lpstr>Slide 54</vt:lpstr>
      <vt:lpstr>Reference</vt:lpstr>
      <vt:lpstr>Slide 56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 Injuries</dc:title>
  <dc:creator>Dr. P Parani tharan</dc:creator>
  <cp:lastModifiedBy>parani</cp:lastModifiedBy>
  <cp:revision>192</cp:revision>
  <dcterms:created xsi:type="dcterms:W3CDTF">2006-08-16T00:00:00Z</dcterms:created>
  <dcterms:modified xsi:type="dcterms:W3CDTF">2016-01-21T07:00:13Z</dcterms:modified>
</cp:coreProperties>
</file>